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5" r:id="rId3"/>
    <p:sldId id="259" r:id="rId4"/>
    <p:sldId id="262" r:id="rId5"/>
    <p:sldId id="279" r:id="rId6"/>
    <p:sldId id="288" r:id="rId7"/>
    <p:sldId id="268" r:id="rId8"/>
    <p:sldId id="271" r:id="rId9"/>
    <p:sldId id="269" r:id="rId10"/>
    <p:sldId id="273" r:id="rId11"/>
    <p:sldId id="274" r:id="rId12"/>
    <p:sldId id="280" r:id="rId13"/>
    <p:sldId id="290" r:id="rId14"/>
    <p:sldId id="291" r:id="rId15"/>
    <p:sldId id="292" r:id="rId16"/>
    <p:sldId id="293" r:id="rId17"/>
    <p:sldId id="294" r:id="rId18"/>
    <p:sldId id="296" r:id="rId19"/>
    <p:sldId id="298" r:id="rId20"/>
    <p:sldId id="276" r:id="rId21"/>
    <p:sldId id="260" r:id="rId22"/>
    <p:sldId id="261" r:id="rId23"/>
    <p:sldId id="277" r:id="rId24"/>
    <p:sldId id="278" r:id="rId25"/>
    <p:sldId id="267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7BFC76-4774-40B5-B1EC-06086C1B2EE6}">
          <p14:sldIdLst>
            <p14:sldId id="256"/>
          </p14:sldIdLst>
        </p14:section>
        <p14:section name="Overview" id="{1B936DB0-C4B8-4A06-89A2-D15B7A1F8BC2}">
          <p14:sldIdLst>
            <p14:sldId id="265"/>
          </p14:sldIdLst>
        </p14:section>
        <p14:section name="Inverter Hardware" id="{414734DE-11DB-41D9-B6AD-E0F6491A13D4}">
          <p14:sldIdLst>
            <p14:sldId id="259"/>
          </p14:sldIdLst>
        </p14:section>
        <p14:section name="Inverter Dynamics" id="{5ED7CE19-0C8B-4894-B5AA-70BA11C1B26B}">
          <p14:sldIdLst>
            <p14:sldId id="262"/>
            <p14:sldId id="279"/>
          </p14:sldIdLst>
        </p14:section>
        <p14:section name="Inverter Control" id="{65A9F977-FEE1-491E-9D99-51544D969F6A}">
          <p14:sldIdLst>
            <p14:sldId id="288"/>
            <p14:sldId id="268"/>
            <p14:sldId id="271"/>
            <p14:sldId id="269"/>
            <p14:sldId id="273"/>
            <p14:sldId id="274"/>
          </p14:sldIdLst>
        </p14:section>
        <p14:section name="Implementation" id="{EB91DB4C-B478-4C58-9747-72F26CFF0790}">
          <p14:sldIdLst>
            <p14:sldId id="280"/>
          </p14:sldIdLst>
        </p14:section>
        <p14:section name="Objectives for Tests" id="{3E55BC1D-6422-4749-B51F-15611324D4FF}">
          <p14:sldIdLst>
            <p14:sldId id="290"/>
            <p14:sldId id="291"/>
            <p14:sldId id="292"/>
            <p14:sldId id="293"/>
            <p14:sldId id="294"/>
          </p14:sldIdLst>
        </p14:section>
        <p14:section name="Conclusion" id="{629D5C12-1BFF-4637-8217-22E74E57BEE1}">
          <p14:sldIdLst>
            <p14:sldId id="296"/>
            <p14:sldId id="298"/>
          </p14:sldIdLst>
        </p14:section>
        <p14:section name="Scrap" id="{3CF55A45-1847-47F1-867D-10A45A60CF19}">
          <p14:sldIdLst>
            <p14:sldId id="276"/>
            <p14:sldId id="260"/>
            <p14:sldId id="261"/>
            <p14:sldId id="277"/>
            <p14:sldId id="278"/>
            <p14:sldId id="267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EE"/>
    <a:srgbClr val="002548"/>
    <a:srgbClr val="003E74"/>
    <a:srgbClr val="D4EFFC"/>
    <a:srgbClr val="9D9D9D"/>
    <a:srgbClr val="008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347" autoAdjust="0"/>
  </p:normalViewPr>
  <p:slideViewPr>
    <p:cSldViewPr snapToGrid="0" snapToObjects="1">
      <p:cViewPr varScale="1">
        <p:scale>
          <a:sx n="87" d="100"/>
          <a:sy n="87" d="100"/>
        </p:scale>
        <p:origin x="1257" y="42"/>
      </p:cViewPr>
      <p:guideLst>
        <p:guide orient="horz" pos="229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200" d="100"/>
          <a:sy n="200" d="100"/>
        </p:scale>
        <p:origin x="1326" y="-6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6D756-1580-4F13-805D-30032A453CC8}" type="datetime3">
              <a:rPr lang="en-GB" smtClean="0">
                <a:solidFill>
                  <a:srgbClr val="003E74"/>
                </a:solidFill>
              </a:rPr>
              <a:t>27 June, 2023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A1F46465-07E3-48EB-A3A2-DCF3E51BB951}" type="datetime3">
              <a:rPr lang="en-GB" smtClean="0"/>
              <a:t>27 June, 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Deployment of RCP (rapid control prototyping for 3-phase inverter)</a:t>
            </a:r>
          </a:p>
          <a:p>
            <a:endParaRPr lang="en-GB" dirty="0"/>
          </a:p>
          <a:p>
            <a:r>
              <a:rPr lang="en-GB" dirty="0"/>
              <a:t>Before we go any further: quick look at the final hardware produced for the project, which is shown in a system level diagram later</a:t>
            </a:r>
          </a:p>
          <a:p>
            <a:endParaRPr lang="en-GB" dirty="0"/>
          </a:p>
          <a:p>
            <a:r>
              <a:rPr lang="en-GB" dirty="0"/>
              <a:t>Overview: Intro, 3 main concepts, tests and demo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43AB28-0BC9-4F3C-A9DB-3A23FBCBFC94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1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And in combination we can operate a transmission line formed by 2 inverters, control its voltage, and control power flow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B13734A-CCB8-48E3-BDBF-854319AA35F2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54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This describes the diagram previously shown: how GFM and GFL can be tested separately and operated together in </a:t>
            </a:r>
            <a:r>
              <a:rPr lang="en-GB" dirty="0" err="1"/>
              <a:t>cosed</a:t>
            </a:r>
            <a:r>
              <a:rPr lang="en-GB" dirty="0"/>
              <a:t> loop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A824CCF-5BA8-472D-B4E1-A72EE473ACEA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48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Now I will go through each of the tests listed on this slide</a:t>
            </a:r>
          </a:p>
          <a:p>
            <a:pPr marL="171450" indent="-171450">
              <a:buFontTx/>
              <a:buChar char="-"/>
            </a:pPr>
            <a:r>
              <a:rPr lang="en-GB" dirty="0"/>
              <a:t>Rationale: why this test is performed</a:t>
            </a:r>
          </a:p>
          <a:p>
            <a:pPr marL="171450" indent="-171450">
              <a:buFontTx/>
              <a:buChar char="-"/>
            </a:pPr>
            <a:r>
              <a:rPr lang="en-GB" dirty="0"/>
              <a:t>Results: what this has yielded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10F10A0-49B6-483B-B862-E48F04A338F4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20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Rule of thumb checks</a:t>
            </a:r>
          </a:p>
          <a:p>
            <a:pPr marL="171450" indent="-171450">
              <a:buFontTx/>
              <a:buChar char="-"/>
            </a:pPr>
            <a:r>
              <a:rPr lang="en-GB" dirty="0"/>
              <a:t>Calibration: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fixing absolute errors,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checking definitions such as power and current definitions (which should be in generator convention), order of phases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Mismatch between zero points will lead to 50Hz oscillations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expected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All sinusoidal waveforms, filtered version,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50HZ Dominant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PLL: check whether </a:t>
            </a:r>
            <a:r>
              <a:rPr lang="en-GB" dirty="0" err="1"/>
              <a:t>dq</a:t>
            </a:r>
            <a:r>
              <a:rPr lang="en-GB" dirty="0"/>
              <a:t> results are stable. Correspond to the amplitude (power invariant transform)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Some high frequency oscillations: third harmonic injection (SVM used at the time)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In simulation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Also look at the bode plot (not shown) to check phase margin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C8D625-2527-4F01-A896-5C512C3EE701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25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Aim: control real and reactive power exchange. Hence power step change</a:t>
            </a:r>
          </a:p>
          <a:p>
            <a:endParaRPr lang="en-GB" dirty="0"/>
          </a:p>
          <a:p>
            <a:r>
              <a:rPr lang="en-GB" dirty="0"/>
              <a:t>Inverter 1 Open-Loop, Inverter 2 Closed Loop GFL</a:t>
            </a:r>
          </a:p>
          <a:p>
            <a:pPr marL="228600" indent="-228600">
              <a:buAutoNum type="arabicPeriod"/>
            </a:pPr>
            <a:r>
              <a:rPr lang="en-GB" dirty="0"/>
              <a:t>Comparison between simulation and hardware to verify validity of the model. Differences</a:t>
            </a:r>
          </a:p>
          <a:p>
            <a:pPr marL="685800" lvl="1" indent="-228600">
              <a:buAutoNum type="arabicPeriod"/>
            </a:pPr>
            <a:r>
              <a:rPr lang="en-GB" dirty="0"/>
              <a:t>10kHz: switching noise</a:t>
            </a:r>
          </a:p>
          <a:p>
            <a:pPr marL="685800" lvl="1" indent="-228600">
              <a:buAutoNum type="arabicPeriod"/>
            </a:pPr>
            <a:r>
              <a:rPr lang="en-GB" dirty="0"/>
              <a:t>1kHz: resonance</a:t>
            </a:r>
          </a:p>
          <a:p>
            <a:pPr marL="685800" lvl="1" indent="-228600">
              <a:buAutoNum type="arabicPeriod"/>
            </a:pPr>
            <a:r>
              <a:rPr lang="en-GB" dirty="0"/>
              <a:t>Mismatch in low frequency angular swing – possibly due to mismatch in ESR leading to different controller compensation.</a:t>
            </a:r>
          </a:p>
          <a:p>
            <a:pPr marL="228600" lvl="0" indent="-228600">
              <a:buAutoNum type="arabicPeriod"/>
            </a:pPr>
            <a:r>
              <a:rPr lang="en-GB" dirty="0"/>
              <a:t>Comparison between different gains</a:t>
            </a:r>
          </a:p>
          <a:p>
            <a:pPr marL="685800" lvl="1" indent="-228600">
              <a:buAutoNum type="arabicPeriod"/>
            </a:pPr>
            <a:r>
              <a:rPr lang="en-GB" dirty="0"/>
              <a:t>Larger </a:t>
            </a:r>
            <a:r>
              <a:rPr lang="en-GB" dirty="0" err="1"/>
              <a:t>kp</a:t>
            </a:r>
            <a:r>
              <a:rPr lang="en-GB" dirty="0"/>
              <a:t> fixe static error and increases slope of rise of first oscillation. But reduces time to accumulate error, leading to increased oscillation magnitudes</a:t>
            </a:r>
          </a:p>
          <a:p>
            <a:pPr marL="685800" lvl="1" indent="-228600">
              <a:buAutoNum type="arabicPeriod"/>
            </a:pPr>
            <a:r>
              <a:rPr lang="en-GB" dirty="0"/>
              <a:t>Increasing Ki: faster Ki, at the cost of reduced phase margin, leading to more oscillations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228600" lvl="0" indent="-228600">
              <a:buAutoNum type="arabicPeriod"/>
            </a:pPr>
            <a:r>
              <a:rPr lang="en-GB" dirty="0"/>
              <a:t>Best response is t variable depending on application.</a:t>
            </a:r>
          </a:p>
          <a:p>
            <a:pPr marL="685800" lvl="1" indent="-228600">
              <a:buAutoNum type="arabicPeriod"/>
            </a:pPr>
            <a:r>
              <a:rPr lang="en-GB" dirty="0"/>
              <a:t>Overall: 0.61,240 (red). best balance in terms of settling time and oscillation magnitude. Good for GFM when stability is required</a:t>
            </a:r>
          </a:p>
          <a:p>
            <a:pPr marL="685800" lvl="1" indent="-228600">
              <a:buAutoNum type="arabicPeriod"/>
            </a:pPr>
            <a:r>
              <a:rPr lang="en-GB" dirty="0"/>
              <a:t>But 1.22 957 (green) might be a better starting point for GFL – faster response to regulate current controller quicker within the limits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62E8492-0D17-482B-AA4E-D261D6415DA7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62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 OVER in 10 SECONDS</a:t>
            </a:r>
          </a:p>
          <a:p>
            <a:endParaRPr lang="en-GB" dirty="0"/>
          </a:p>
          <a:p>
            <a:r>
              <a:rPr lang="en-GB" dirty="0"/>
              <a:t>Not going through in as much detail (similar rationale)</a:t>
            </a:r>
          </a:p>
          <a:p>
            <a:endParaRPr lang="en-GB" dirty="0"/>
          </a:p>
          <a:p>
            <a:r>
              <a:rPr lang="en-GB" dirty="0"/>
              <a:t>GFM: control grid voltage and frequency. Here results for </a:t>
            </a:r>
            <a:r>
              <a:rPr lang="en-GB" dirty="0" err="1"/>
              <a:t>Vd</a:t>
            </a:r>
            <a:r>
              <a:rPr lang="en-GB" dirty="0"/>
              <a:t> step is shown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51BFED-68C1-4321-A149-7F5E3628C494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7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GO OVER in 10 SECONDS</a:t>
            </a:r>
          </a:p>
          <a:p>
            <a:endParaRPr lang="en-GB" dirty="0"/>
          </a:p>
          <a:p>
            <a:r>
              <a:rPr lang="en-GB" dirty="0"/>
              <a:t>INCREASE SEPARATION BETWEEN CUTOFF AND CROSSOVER FREQUENCIES</a:t>
            </a:r>
          </a:p>
          <a:p>
            <a:endParaRPr lang="en-GB" dirty="0"/>
          </a:p>
          <a:p>
            <a:r>
              <a:rPr lang="en-GB" dirty="0"/>
              <a:t>3 tests – combined testing of both in closed-loop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Reduce integral gains of current controller (increase inner loop phase margin and stability). Compensate for the bandwidth separation.</a:t>
            </a:r>
          </a:p>
          <a:p>
            <a:pPr marL="228600" indent="-228600">
              <a:buAutoNum type="arabicPeriod"/>
            </a:pPr>
            <a:r>
              <a:rPr lang="en-GB" dirty="0"/>
              <a:t>Increasing integral gain of GFM to reduce voltage steady state error and to speed up response</a:t>
            </a:r>
          </a:p>
          <a:p>
            <a:pPr marL="228600" indent="-228600">
              <a:buAutoNum type="arabicPeriod"/>
            </a:pPr>
            <a:r>
              <a:rPr lang="en-GB" dirty="0"/>
              <a:t>Accelerate PLL by increasing bandwidth and LPF cutoff frequency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Tuning is justified because it is done on real grids as well</a:t>
            </a:r>
          </a:p>
          <a:p>
            <a:pPr marL="171450" indent="-171450">
              <a:buFontTx/>
              <a:buChar char="-"/>
            </a:pPr>
            <a:r>
              <a:rPr lang="en-GB" dirty="0"/>
              <a:t>with increased penetration of IBRs the synchronous mass is reducing (less stiff)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dynamics is more reliant on the grid or load impedance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Overall: resilient to grid voltage and frequency perturbations, and can perform both as an importer or exporter.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54E76EB-49DE-49B1-8263-283EFA0C3B59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3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Proposal of RCP dual-inverter system: verified that the simulation and hardware results largely correspond.</a:t>
            </a:r>
          </a:p>
          <a:p>
            <a:pPr marL="171450" indent="-171450">
              <a:buFontTx/>
              <a:buChar char="-"/>
            </a:pPr>
            <a:r>
              <a:rPr lang="en-GB" dirty="0"/>
              <a:t>Important: awareness for its limitations – discretisation in simulation, differences in low frequency oscillation due to </a:t>
            </a:r>
            <a:r>
              <a:rPr lang="en-GB" dirty="0" err="1"/>
              <a:t>parasitics</a:t>
            </a:r>
            <a:r>
              <a:rPr lang="en-GB" dirty="0"/>
              <a:t> mismatch (hard to measure)</a:t>
            </a:r>
          </a:p>
          <a:p>
            <a:pPr marL="171450" indent="-171450">
              <a:buFontTx/>
              <a:buChar char="-"/>
            </a:pPr>
            <a:r>
              <a:rPr lang="en-GB" dirty="0"/>
              <a:t>Brings us to evaluation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Compared to simulations: less flexibility in terms of cascading more blocks, for example to model solar irradiance effects. Hardware constraints reflected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Compared to high power systems: more flexibility in real time control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Suitable for education and research purposes.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Future works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Small signal stability analysis: so that it can work with a wider range of power perturbations (specifically at lower power) if unstable nodes are identified.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Possible because we can model PI controller as a circuit impedance too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Board optimisation: flexibility for higher slew rate and bandwidth op amp, DC measurement and damping (just to name a few)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More high power tests – DC perturbation – facilitate studies with regards to driving renewable sources which are highly variable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93B800-2163-4DCB-9F66-BF402865C272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18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&lt;</a:t>
            </a:r>
            <a:r>
              <a:rPr lang="en-GB" dirty="0" err="1"/>
              <a:t>iframe</a:t>
            </a:r>
            <a:r>
              <a:rPr lang="en-GB" dirty="0"/>
              <a:t> width="560" height="315" </a:t>
            </a:r>
            <a:r>
              <a:rPr lang="en-GB" dirty="0" err="1"/>
              <a:t>src</a:t>
            </a:r>
            <a:r>
              <a:rPr lang="en-GB" dirty="0"/>
              <a:t>="https://www.youtube.com/embed/VnrgIGNwcq8" title="YouTube video player" frameborder="0" allow="accelerometer; autoplay; clipboard-write; encrypted-media; gyroscope; picture-in-picture; web-share" </a:t>
            </a:r>
            <a:r>
              <a:rPr lang="en-GB" dirty="0" err="1"/>
              <a:t>allowfullscreen</a:t>
            </a:r>
            <a:r>
              <a:rPr lang="en-GB" dirty="0"/>
              <a:t>&gt;&lt;/</a:t>
            </a:r>
            <a:r>
              <a:rPr lang="en-GB" dirty="0" err="1"/>
              <a:t>iframe</a:t>
            </a:r>
            <a:r>
              <a:rPr lang="en-GB" dirty="0"/>
              <a:t>&gt;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364816-2649-4524-A4A5-DBFDB184CE8A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4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/>
              <a:t>This brings us to the motivations of the projects</a:t>
            </a:r>
          </a:p>
          <a:p>
            <a:pPr marL="228600" indent="-228600">
              <a:buAutoNum type="arabicPeriod"/>
            </a:pPr>
            <a:r>
              <a:rPr lang="en-GB" dirty="0"/>
              <a:t>Paris agreement (net zero by 2050) – increasing RES</a:t>
            </a:r>
          </a:p>
          <a:p>
            <a:pPr marL="228600" indent="-228600">
              <a:buAutoNum type="arabicPeriod"/>
            </a:pPr>
            <a:r>
              <a:rPr lang="en-GB" dirty="0"/>
              <a:t>RES requires IBRs. </a:t>
            </a:r>
          </a:p>
          <a:p>
            <a:pPr marL="228600" indent="-228600">
              <a:buAutoNum type="arabicPeriod"/>
            </a:pPr>
            <a:r>
              <a:rPr lang="en-GB" dirty="0"/>
              <a:t>Deployment on present AC grids (with synchronous generation)</a:t>
            </a:r>
          </a:p>
          <a:p>
            <a:pPr marL="685800" lvl="1" indent="-228600">
              <a:buAutoNum type="arabicPeriod"/>
            </a:pPr>
            <a:r>
              <a:rPr lang="en-GB" dirty="0"/>
              <a:t>vs future grids with more renewables. More IBRs and lower inertia</a:t>
            </a:r>
          </a:p>
          <a:p>
            <a:pPr marL="685800" lvl="1" indent="-228600">
              <a:buAutoNum type="arabicPeriod"/>
            </a:pPr>
            <a:r>
              <a:rPr lang="en-GB" dirty="0"/>
              <a:t>Studying its characteristics/ stability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7E4DA58-9269-46D6-961E-4E35EF7B1079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An IBR connected to an AC grid (with little synchronous generation) can switch between GFM and GFL mode.</a:t>
            </a:r>
          </a:p>
          <a:p>
            <a:r>
              <a:rPr lang="en-GB" dirty="0"/>
              <a:t>	GFM: start from black out to initialise a stiff grid voltage</a:t>
            </a:r>
          </a:p>
          <a:p>
            <a:r>
              <a:rPr lang="en-GB" dirty="0"/>
              <a:t>	GFL: then when the grid is stable or when the system inertia is built it can run in GFL to maximise power.</a:t>
            </a:r>
          </a:p>
          <a:p>
            <a:endParaRPr lang="en-GB" dirty="0"/>
          </a:p>
          <a:p>
            <a:r>
              <a:rPr lang="en-GB" dirty="0"/>
              <a:t>As shown in the diagram</a:t>
            </a:r>
          </a:p>
          <a:p>
            <a:pPr marL="171450" indent="-171450">
              <a:buFontTx/>
              <a:buChar char="-"/>
            </a:pPr>
            <a:r>
              <a:rPr lang="en-GB" dirty="0"/>
              <a:t>GFL: current control</a:t>
            </a:r>
          </a:p>
          <a:p>
            <a:pPr marL="171450" indent="-171450">
              <a:buFontTx/>
              <a:buChar char="-"/>
            </a:pPr>
            <a:r>
              <a:rPr lang="en-GB" dirty="0"/>
              <a:t>GFM: outer loop voltage control and inner loop current control</a:t>
            </a:r>
          </a:p>
          <a:p>
            <a:pPr marL="0" indent="0">
              <a:buFontTx/>
              <a:buNone/>
            </a:pPr>
            <a:r>
              <a:rPr lang="en-GB" dirty="0"/>
              <a:t>Current control offers control over power, and also limits the current at switches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Switch between GFM and GFL modes: for example, startup of an AC grid from black-out, using an IBR (inverter-based resource) </a:t>
            </a:r>
            <a:endParaRPr lang="en-US" dirty="0"/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9EE047A-C899-4E28-A697-C3B3CAC2B62A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2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Skim over in 10 seconds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5EB9F2-47B1-40CE-B332-2C647211AF25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4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Skim over in 30s</a:t>
            </a:r>
          </a:p>
          <a:p>
            <a:pPr marL="171450" indent="-171450">
              <a:buFontTx/>
              <a:buChar char="-"/>
            </a:pPr>
            <a:r>
              <a:rPr lang="en-GB" dirty="0"/>
              <a:t>Mention Simplus: made by the laboratory, 16 channels</a:t>
            </a:r>
          </a:p>
          <a:p>
            <a:pPr marL="171450" indent="-171450">
              <a:buFontTx/>
              <a:buChar char="-"/>
            </a:pPr>
            <a:r>
              <a:rPr lang="en-GB" dirty="0"/>
              <a:t>Allows modification of gains and real time gains on MATLAB during runtime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419C596-36C7-4ACD-BC64-714E96391593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45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Circuit layout: also consisting of measurement circuitry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F6A45E3-DAD2-4AFC-ACFB-19A9F2DE1CE2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01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NO MORE THAN 10 SECONDS</a:t>
            </a:r>
          </a:p>
          <a:p>
            <a:endParaRPr lang="en-GB" dirty="0"/>
          </a:p>
          <a:p>
            <a:r>
              <a:rPr lang="en-GB" dirty="0"/>
              <a:t>3 parts of an inverter that I will not go in detail today</a:t>
            </a:r>
          </a:p>
          <a:p>
            <a:pPr marL="228600" indent="-228600">
              <a:buAutoNum type="arabicPeriod"/>
            </a:pPr>
            <a:r>
              <a:rPr lang="en-GB" dirty="0"/>
              <a:t>Inverter: Formed by 3 single-phase DC-AC half bridge. </a:t>
            </a:r>
          </a:p>
          <a:p>
            <a:pPr marL="228600" lvl="0" indent="-228600">
              <a:buAutoNum type="arabicPeriod"/>
            </a:pPr>
            <a:r>
              <a:rPr lang="en-GB" dirty="0"/>
              <a:t>LCL filter: Comparison between this and L and LC filter: Further ripple current attenuation by grid side inductor, capacitor that absorbs high frequency currents (reactive power)</a:t>
            </a:r>
          </a:p>
          <a:p>
            <a:pPr marL="228600" lvl="0" indent="-228600">
              <a:buAutoNum type="arabicPeriod"/>
            </a:pPr>
            <a:r>
              <a:rPr lang="en-GB" dirty="0"/>
              <a:t>CMC: Cancels out CM voltage which is the difference in voltage between the DC ground and capacitor neutral.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DD73FC-CE2B-4223-B63A-816C52704E4A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5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(Before I talk about Plant Equations)</a:t>
            </a:r>
          </a:p>
          <a:p>
            <a:endParaRPr lang="en-GB" dirty="0"/>
          </a:p>
          <a:p>
            <a:r>
              <a:rPr lang="en-GB" dirty="0"/>
              <a:t>Reference frames is important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Stationary frame to control (hard to control sinusoidally varying waveform)</a:t>
            </a:r>
          </a:p>
          <a:p>
            <a:pPr marL="171450" indent="-171450">
              <a:buFontTx/>
              <a:buChar char="-"/>
            </a:pPr>
            <a:r>
              <a:rPr lang="en-GB" dirty="0"/>
              <a:t>Draw attention to </a:t>
            </a:r>
            <a:r>
              <a:rPr lang="en-GB" dirty="0" err="1"/>
              <a:t>dq</a:t>
            </a:r>
            <a:r>
              <a:rPr lang="en-GB" dirty="0"/>
              <a:t> -&gt; 2 DC orthogonal quantities in a rotating orthogonal frame</a:t>
            </a:r>
          </a:p>
          <a:p>
            <a:pPr marL="171450" indent="-171450">
              <a:buFontTx/>
              <a:buChar char="-"/>
            </a:pPr>
            <a:r>
              <a:rPr lang="en-GB" dirty="0"/>
              <a:t>Because tracking signal is DC, reference can be DC too, making it much easier to control.</a:t>
            </a:r>
          </a:p>
          <a:p>
            <a:pPr marL="171450" indent="-171450">
              <a:buFontTx/>
              <a:buChar char="-"/>
            </a:pPr>
            <a:r>
              <a:rPr lang="en-GB" dirty="0"/>
              <a:t>Hard to control 3 coupled signals</a:t>
            </a:r>
          </a:p>
          <a:p>
            <a:pPr marL="171450" indent="-171450">
              <a:buFontTx/>
              <a:buChar char="-"/>
            </a:pPr>
            <a:r>
              <a:rPr lang="en-GB" dirty="0"/>
              <a:t>PLL ensures it rotates at the correct speed and phase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9769A6-8390-44B2-8632-B42813C400A2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957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inductor current dynamics </a:t>
            </a:r>
          </a:p>
          <a:p>
            <a:pPr marL="228600" indent="-228600">
              <a:buAutoNum type="arabicPeriod"/>
            </a:pPr>
            <a:r>
              <a:rPr lang="en-GB" dirty="0"/>
              <a:t>capacitor voltage dynamics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Plant equations in space vector and in </a:t>
            </a:r>
            <a:r>
              <a:rPr lang="en-GB" dirty="0" err="1"/>
              <a:t>dq</a:t>
            </a:r>
            <a:r>
              <a:rPr lang="en-GB" dirty="0"/>
              <a:t> form. </a:t>
            </a:r>
          </a:p>
          <a:p>
            <a:endParaRPr lang="en-GB" dirty="0"/>
          </a:p>
          <a:p>
            <a:r>
              <a:rPr lang="en-GB" dirty="0"/>
              <a:t>Forms the basis for control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4060B38-7C90-4AAD-87C5-8CEA4A5CFF30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6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 NOT READ EVERYTHING ON THID SLIDE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GFL features: current controller, PLL</a:t>
            </a:r>
          </a:p>
          <a:p>
            <a:pPr marL="171450" indent="-171450">
              <a:buFontTx/>
              <a:buChar char="-"/>
            </a:pPr>
            <a:r>
              <a:rPr lang="en-GB" dirty="0"/>
              <a:t>GFM: voltage controller and current controller from GFL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F0B0CDC-05E0-48B0-8ACF-A81AF87017F2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Finally with the power to current reference conversion this completes the GFL control</a:t>
            </a:r>
          </a:p>
          <a:p>
            <a:endParaRPr lang="en-GB" dirty="0"/>
          </a:p>
          <a:p>
            <a:r>
              <a:rPr lang="en-GB" dirty="0"/>
              <a:t>Because we have a current control strategy – inductor current dynamics plant model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B922D6D-28CA-4D0F-818E-62FCD0FAAF05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19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PI controller chosen based on loop shaping method</a:t>
            </a:r>
          </a:p>
          <a:p>
            <a:pPr marL="685800" lvl="1" indent="-228600">
              <a:buAutoNum type="arabicPeriod"/>
            </a:pPr>
            <a:r>
              <a:rPr lang="en-GB" dirty="0"/>
              <a:t>Unity loop gain</a:t>
            </a:r>
          </a:p>
          <a:p>
            <a:pPr marL="685800" lvl="1" indent="-228600">
              <a:buAutoNum type="arabicPeriod"/>
            </a:pPr>
            <a:r>
              <a:rPr lang="en-GB" dirty="0"/>
              <a:t>Separation between cutoff and crossover frequency</a:t>
            </a:r>
          </a:p>
          <a:p>
            <a:pPr marL="228600" lvl="0" indent="-228600">
              <a:buAutoNum type="arabicPeriod"/>
            </a:pPr>
            <a:r>
              <a:rPr lang="en-GB" dirty="0"/>
              <a:t>LPF: for a stable attenuated response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DF289F7-79ED-43EF-A253-828C8EBA59AD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2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This completes the GFM control setup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CDA218-D779-47AE-8121-3B14E4EB7405}" type="datetime3">
              <a:rPr lang="en-GB" smtClean="0"/>
              <a:t>27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0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4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2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988E12B-CA94-DFA4-6D22-9EEFCAFAE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91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4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3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2" y="1546227"/>
            <a:ext cx="3930650" cy="4316413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6A09C0D-401B-BFE0-8039-7379321FB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0000"/>
            <a:ext cx="8229600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1200"/>
            </a:lvl3pPr>
            <a:lvl4pPr>
              <a:buClr>
                <a:srgbClr val="002548"/>
              </a:buClr>
              <a:defRPr sz="1200"/>
            </a:lvl4pPr>
            <a:lvl5pPr>
              <a:buClr>
                <a:srgbClr val="002548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A6BE74-B798-7878-4D49-013F2D6E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9762E3-84F5-A19F-6F3B-A54E320E6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1980000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980000"/>
            <a:ext cx="3950878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1DB4C2-8150-CE42-7A74-5D7007AC5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1980000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980000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924" y="4953840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4FA1931-721B-3558-2715-75AC4A1B8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1980000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980000"/>
            <a:ext cx="3951287" cy="2788292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5" y="5053565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BE23EB7-CCDC-517D-4BCA-2561ED666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487910"/>
            <a:ext cx="8229601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20145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5FE25AE-4C16-B896-08F3-3AC9EDCA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487910"/>
            <a:ext cx="3951287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20145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487910"/>
            <a:ext cx="3951287" cy="239545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4214645"/>
            <a:ext cx="3951287" cy="177604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217B827-7B97-7946-AA48-9F755A8F7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8381EC-AA68-8D2B-5BEC-7BDD6E3A5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91941-9C94-77F0-6B34-15167457C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E7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nrgIGNwcq8?mute=0;autoplay=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Final Year Project Presentation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Deployment of Rapid Control Prototyping Technique for 3-phase Inverters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Yan To Chau (01705211)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Wednesday, 28 June 2023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414289-1F33-8EE8-3358-6E0B5D5E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28" y="1839876"/>
            <a:ext cx="4445872" cy="3178248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2450F49-1AD5-7CA0-F386-8BAEE12DCBE7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C52B-4C4E-6CCC-7778-0957DE3D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GFM 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3E543-FB78-96D5-8C79-AA0F77568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F497C-02FB-938F-3F81-3A4D4FE3B2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4/5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8404-070F-8EC9-DB9E-F761AC70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19" y="1718041"/>
            <a:ext cx="6389562" cy="20841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CF8BBB-E1A4-C9B5-06CD-D5F94E96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879" y="3979490"/>
            <a:ext cx="3798242" cy="23400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700A6D-75CD-99A9-C039-DD8032EDE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820" y="1540712"/>
            <a:ext cx="2551388" cy="6084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93EADD-FA23-C6ED-C53B-C5F29925D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591" y="4645864"/>
            <a:ext cx="2551388" cy="585685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E9F606F-6D02-7760-D3EC-EEF8A931F05B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0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3937A-88E3-CE24-0F8D-4822D5FCC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DAAA3-0FF6-150F-0A74-0E0BC6A3BA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D6EFE-A378-8FBB-11C1-5B29E2E2F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" b="3342"/>
          <a:stretch/>
        </p:blipFill>
        <p:spPr>
          <a:xfrm>
            <a:off x="0" y="371578"/>
            <a:ext cx="9144000" cy="588912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60AAD06-3215-8281-A70F-20425D077FA8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4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C263-2FF7-7919-1A21-D772A5FE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System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4B260-C861-6CA3-7B9A-AE6E991D3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7046E-B842-19E4-3220-1A84668883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95257" y="791392"/>
            <a:ext cx="1591545" cy="257175"/>
          </a:xfrm>
        </p:spPr>
        <p:txBody>
          <a:bodyPr/>
          <a:lstStyle/>
          <a:p>
            <a:r>
              <a:rPr lang="en-GB" dirty="0"/>
              <a:t>1/1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D3D7F-B32F-C023-DE8B-BDCA668E3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62" y="1935639"/>
            <a:ext cx="7602279" cy="247316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9D93DB0-F535-8E08-196C-CEDB057B5175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4CFD-C1CF-93A5-75EC-09E67546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Tests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3232B-1D2F-C041-56EF-FDFDA3424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Rationale and results for tests</a:t>
            </a:r>
          </a:p>
          <a:p>
            <a:pPr>
              <a:buFont typeface="+mj-lt"/>
              <a:buAutoNum type="arabicPeriod"/>
            </a:pPr>
            <a:r>
              <a:rPr lang="en-GB" dirty="0"/>
              <a:t>Open-Loop</a:t>
            </a:r>
          </a:p>
          <a:p>
            <a:pPr>
              <a:buFont typeface="+mj-lt"/>
              <a:buAutoNum type="arabicPeriod"/>
            </a:pPr>
            <a:r>
              <a:rPr lang="en-GB" dirty="0"/>
              <a:t>GFL</a:t>
            </a:r>
          </a:p>
          <a:p>
            <a:pPr>
              <a:buFont typeface="+mj-lt"/>
              <a:buAutoNum type="arabicPeriod"/>
            </a:pPr>
            <a:r>
              <a:rPr lang="en-GB" dirty="0"/>
              <a:t>GFM</a:t>
            </a:r>
          </a:p>
          <a:p>
            <a:pPr>
              <a:buFont typeface="+mj-lt"/>
              <a:buAutoNum type="arabicPeriod"/>
            </a:pPr>
            <a:r>
              <a:rPr lang="en-GB" dirty="0"/>
              <a:t>Dual (GFM and GFL)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0E780-3569-C3ED-FBC4-6C07E193E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885CD-029E-238F-7A0A-DAFB9C3D8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0/4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CDB9A26-7C75-37DB-F5C1-9408A6C24346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2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63C167-A02A-3ADC-A987-C66B49988B5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980000"/>
            <a:ext cx="2917136" cy="364410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Check </a:t>
            </a:r>
            <a:r>
              <a:rPr lang="en-GB" dirty="0" err="1"/>
              <a:t>abc</a:t>
            </a:r>
            <a:r>
              <a:rPr lang="en-GB" dirty="0"/>
              <a:t> (sinusoidal) waveforms</a:t>
            </a:r>
          </a:p>
          <a:p>
            <a:pPr>
              <a:buFont typeface="+mj-lt"/>
              <a:buAutoNum type="arabicPeriod"/>
            </a:pPr>
            <a:r>
              <a:rPr lang="en-GB" dirty="0"/>
              <a:t>Calibration, debugging, check ADC protection</a:t>
            </a:r>
          </a:p>
          <a:p>
            <a:pPr>
              <a:buFont typeface="+mj-lt"/>
              <a:buAutoNum type="arabicPeriod"/>
            </a:pPr>
            <a:r>
              <a:rPr lang="en-GB" dirty="0"/>
              <a:t>PLL: Check stability of </a:t>
            </a:r>
            <a:r>
              <a:rPr lang="en-GB" dirty="0" err="1"/>
              <a:t>dq</a:t>
            </a:r>
            <a:r>
              <a:rPr lang="en-GB" dirty="0"/>
              <a:t>-results (not tracking)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AF556-7918-5D90-0A0E-E1507534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Open-Loop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DFA00-600C-2F85-410C-EDEA9540E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20475"/>
            <a:ext cx="2346162" cy="312291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14E8EC-8B13-FA6F-21E1-BFEEE9DBCD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1/4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5B1B0-0D6C-2A75-B4E8-06C4B80B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844" y="1453485"/>
            <a:ext cx="5686568" cy="3951029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56F98D9-9611-B76A-1DE8-2E019BDB7768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9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4AAE-2547-0B75-0C23-33BD3EB1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GFL: Power step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8677-4B0A-2E47-31AD-A5EB39A2B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Local oscillations: switching, resonance</a:t>
            </a:r>
          </a:p>
          <a:p>
            <a:pPr>
              <a:buFont typeface="+mj-lt"/>
              <a:buAutoNum type="arabicPeriod"/>
            </a:pPr>
            <a:r>
              <a:rPr lang="en-GB" dirty="0"/>
              <a:t>Low frequency angle swing: controller</a:t>
            </a:r>
          </a:p>
          <a:p>
            <a:pPr>
              <a:buFont typeface="+mj-lt"/>
              <a:buAutoNum type="arabicPeriod"/>
            </a:pPr>
            <a:r>
              <a:rPr lang="en-GB" dirty="0"/>
              <a:t>Mismatches: ESR of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20843-9670-4194-2194-F87F6EA688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17942-D525-23B6-2130-5ADA61F9D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2/4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38A23-F9B6-EFC6-0205-885E2250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29" y="3082141"/>
            <a:ext cx="6306742" cy="3013045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B399CC2-74C8-9BFA-896E-D46FCA1444FE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9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BB39-4A9B-46A9-3140-1D7ADA0B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GFM: Voltage step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3B1CE-A6C0-D17C-9C5E-9DC87A329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Simulation time-step discretisation – Oscillations beyond sampling rate.</a:t>
            </a:r>
          </a:p>
          <a:p>
            <a:pPr>
              <a:buFont typeface="+mj-lt"/>
              <a:buAutoNum type="arabicPeriod"/>
            </a:pPr>
            <a:r>
              <a:rPr lang="en-GB" dirty="0"/>
              <a:t>Conflicts between inner and outer loop bandwidth</a:t>
            </a:r>
          </a:p>
          <a:p>
            <a:pPr>
              <a:buFont typeface="+mj-lt"/>
              <a:buAutoNum type="arabicPeriod"/>
            </a:pPr>
            <a:r>
              <a:rPr lang="en-GB" dirty="0"/>
              <a:t>Marginally stable pole from capacitor voltage dynamics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0DEBE-FE79-D321-F6E5-C138D634B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A0A3A-B6D3-884E-344F-DFF179FDBC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3/4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A7825-FAD9-8099-E1E7-80CA4E6F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89" y="3105150"/>
            <a:ext cx="6549822" cy="3059702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9A73462-F20F-08C8-9391-C2B2DB76F838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85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BDE9-49B5-A233-68C1-1E00A47D4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9C63A-F775-E853-E045-FDEC7F2F0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Reduce integral gains of inner current loop to increase phase margin and stability (separation between loops)</a:t>
            </a:r>
          </a:p>
          <a:p>
            <a:pPr>
              <a:buFont typeface="+mj-lt"/>
              <a:buAutoNum type="arabicPeriod"/>
            </a:pPr>
            <a:r>
              <a:rPr lang="en-GB" dirty="0"/>
              <a:t>Increase integral gain of voltage controller for reduced steady state error.</a:t>
            </a:r>
          </a:p>
          <a:p>
            <a:pPr>
              <a:buFont typeface="+mj-lt"/>
              <a:buAutoNum type="arabicPeriod"/>
            </a:pPr>
            <a:r>
              <a:rPr lang="en-GB" dirty="0"/>
              <a:t>PLL response accelerated</a:t>
            </a:r>
          </a:p>
          <a:p>
            <a:pP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62473-9952-FE1D-A854-9FA43B8CF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6BA9C-B67F-A5A0-468C-97C676B7A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4/4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593E6B-DB5B-854A-370F-E5DC04F9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3574876"/>
            <a:ext cx="2600304" cy="2261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55F0BE-FFAB-E930-33F1-CB3208C0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691" y="3574875"/>
            <a:ext cx="2828618" cy="2261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101DEE-C879-A450-DB8E-568F81CD7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345" y="3574874"/>
            <a:ext cx="2652580" cy="2261674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450137A-04F3-8996-3B12-8B4FC77E12E1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33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3FC4-912D-2CB5-FE10-E4092959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9694-563C-D71F-0B81-3153BA02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Dual-Inverter RCP System: deployment from simulation to hardware</a:t>
            </a:r>
          </a:p>
          <a:p>
            <a:r>
              <a:rPr lang="en-GB" dirty="0"/>
              <a:t>Evaluation: Strengths and Limitations</a:t>
            </a:r>
          </a:p>
          <a:p>
            <a:pPr lvl="1"/>
            <a:r>
              <a:rPr lang="en-GB" dirty="0"/>
              <a:t>VS Simulations: Reflection of hardware sampling, discretisation and dynamics; but cannot reflect more complex systems</a:t>
            </a:r>
          </a:p>
          <a:p>
            <a:pPr lvl="1"/>
            <a:r>
              <a:rPr lang="en-GB" dirty="0"/>
              <a:t>VS High power systems: Safe but low power</a:t>
            </a:r>
          </a:p>
          <a:p>
            <a:r>
              <a:rPr lang="en-GB" dirty="0"/>
              <a:t>Future works</a:t>
            </a:r>
          </a:p>
          <a:p>
            <a:pPr lvl="1"/>
            <a:r>
              <a:rPr lang="en-GB" dirty="0"/>
              <a:t>Small signal stability analysis</a:t>
            </a:r>
          </a:p>
          <a:p>
            <a:pPr lvl="1"/>
            <a:r>
              <a:rPr lang="en-GB" dirty="0"/>
              <a:t>Board optimisation: higher bandwidth op-amps, DC measurement accuracy, neutral terminal for damping tests</a:t>
            </a:r>
          </a:p>
          <a:p>
            <a:pPr lvl="1"/>
            <a:r>
              <a:rPr lang="en-GB" dirty="0"/>
              <a:t>Expansion: testing in parallel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5A971-C7D0-F493-6A70-F80E8CE33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0868" y="469902"/>
            <a:ext cx="2905932" cy="312291"/>
          </a:xfrm>
        </p:spPr>
        <p:txBody>
          <a:bodyPr/>
          <a:lstStyle/>
          <a:p>
            <a:r>
              <a:rPr lang="en-GB" dirty="0"/>
              <a:t>Conclusion, Evaluation, Future 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E2EEB-1E64-49D1-4A60-5419BD269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1/1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729B80C-10B2-ADE2-6B44-21540F8C7B39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68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E0BFDA4-5EC1-1984-E8DD-3CC5ADFCF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Now for the demo and then questions.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D502F-CB6D-229A-93EA-BB0B6EC6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E2A31-8830-A971-40D4-50961747B9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547347"/>
            <a:ext cx="6400800" cy="339811"/>
          </a:xfrm>
        </p:spPr>
        <p:txBody>
          <a:bodyPr/>
          <a:lstStyle/>
          <a:p>
            <a:r>
              <a:rPr lang="en-GB" sz="1600" dirty="0">
                <a:hlinkClick r:id="rId3"/>
              </a:rPr>
              <a:t>https://www.youtube.com/embed/VnrgIGNwcq8?mute=1;autoplay=1</a:t>
            </a:r>
            <a:r>
              <a:rPr lang="en-GB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59226-9BD5-C0D0-A6A9-2669AC606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CEC789D-29C4-E15E-AAE6-14124C3B0767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7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7FC8-9DBE-C2FF-DD11-4890D8B4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GFM (Forming) vs GFL (Following) Inverters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CE87D-F370-2428-E414-3114E7F45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GFM: Tracks a grid voltage and frequency reference regardless of DC voltage or load variations</a:t>
            </a:r>
          </a:p>
          <a:p>
            <a:pPr lvl="1"/>
            <a:r>
              <a:rPr lang="en-GB" dirty="0"/>
              <a:t>UPS (uninterruptible supply): supplying to loads of an isolated network</a:t>
            </a:r>
          </a:p>
          <a:p>
            <a:r>
              <a:rPr lang="en-GB" dirty="0"/>
              <a:t>GFL: Tracks a current reference, control power exchange</a:t>
            </a:r>
          </a:p>
          <a:p>
            <a:pPr lvl="1"/>
            <a:r>
              <a:rPr lang="en-GB" dirty="0"/>
              <a:t>Example: Connections of PV farm or ESS to an AC grid</a:t>
            </a:r>
          </a:p>
          <a:p>
            <a:r>
              <a:rPr lang="en-GB" dirty="0"/>
              <a:t>Switch between modes.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E53C9-1A11-E360-F815-55F50941CE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A418CA-82BC-5198-F7CA-9CA686708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1/1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F3117-92F0-1277-BDDC-C295866CF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5" y="4294302"/>
            <a:ext cx="4881680" cy="1592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AF5334-0442-C87E-361E-22C9CB21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65" y="4294302"/>
            <a:ext cx="3709688" cy="159228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703DF6-AB4C-CFFE-9AA6-09DCD1AD77AF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6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9F14-0D5A-9783-4C6B-C4BC9FB3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IBR Deployment on Present vs Future Grids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D02CE-855E-58BB-2AD1-45B1CBA28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DAD42-4E5E-DC90-CDD8-C46D96CB09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A4212-D676-E339-1FEA-BDFC72FD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08" y="1888373"/>
            <a:ext cx="5756787" cy="3850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4660B4-F9A1-2569-1BA2-7764410655F8}"/>
              </a:ext>
            </a:extLst>
          </p:cNvPr>
          <p:cNvSpPr txBox="1"/>
          <p:nvPr/>
        </p:nvSpPr>
        <p:spPr>
          <a:xfrm>
            <a:off x="2285999" y="58479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Source: “Achieving a 100% Renewable Grid – Operating Electric Power Systems with Extremely High Levels of Variable Renewable Energy,” http://ieeexplore.ieee.org/document/7866938/</a:t>
            </a:r>
          </a:p>
          <a:p>
            <a:pPr algn="ctr"/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11917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B14F-2B3F-168F-46FE-2B43D8EB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3-Phase DC-AC Half Bridge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21E3-6566-9DF4-B5FC-616AF492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342" y="3146323"/>
            <a:ext cx="4193458" cy="2477780"/>
          </a:xfrm>
        </p:spPr>
        <p:txBody>
          <a:bodyPr/>
          <a:lstStyle/>
          <a:p>
            <a:r>
              <a:rPr lang="en-US" dirty="0"/>
              <a:t>SPWM (Sinusoidal PWM) strategy</a:t>
            </a:r>
          </a:p>
          <a:p>
            <a:r>
              <a:rPr lang="en-US" dirty="0"/>
              <a:t>Dead-time between switches</a:t>
            </a:r>
          </a:p>
          <a:p>
            <a:r>
              <a:rPr lang="en-US" dirty="0"/>
              <a:t>Offset by 120</a:t>
            </a:r>
            <a:r>
              <a:rPr lang="en-US" baseline="30000" dirty="0"/>
              <a:t>o</a:t>
            </a:r>
            <a:r>
              <a:rPr lang="en-US" dirty="0"/>
              <a:t> to achieve a balanced 3-phase 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ED7D5-3DBC-EB98-28E8-E7AE15E3D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Hardware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288D4-F537-8150-5FF9-7C2FBEEA87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2/5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2CC8DA-2D9B-4C04-F945-665E8C39A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23" b="24146"/>
          <a:stretch/>
        </p:blipFill>
        <p:spPr>
          <a:xfrm>
            <a:off x="583867" y="2245367"/>
            <a:ext cx="3343490" cy="28265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0252ED-8053-7935-57AE-404A97CFE64D}"/>
              </a:ext>
            </a:extLst>
          </p:cNvPr>
          <p:cNvSpPr/>
          <p:nvPr/>
        </p:nvSpPr>
        <p:spPr>
          <a:xfrm>
            <a:off x="1258531" y="2245365"/>
            <a:ext cx="796413" cy="266093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D4F9B9-7CD4-A0CD-A145-F14F9215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17" y="2130063"/>
            <a:ext cx="2254923" cy="289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77E9F-34E2-64B9-C58E-F9DAFE60F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83" y="2536486"/>
            <a:ext cx="2456446" cy="348068"/>
          </a:xfrm>
          <a:prstGeom prst="rect">
            <a:avLst/>
          </a:prstGeom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2614A791-8275-6188-5BDF-24AABE2F3E0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262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4A73-31CB-FB8B-ACA5-64B6F3B5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Filter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BBFD1-6CA8-A5C9-5181-9509960B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Objectives: Suppress ripples, harmonic distortion and EMI </a:t>
            </a:r>
          </a:p>
          <a:p>
            <a:r>
              <a:rPr lang="en-GB" dirty="0"/>
              <a:t>L vs LC vs LCL</a:t>
            </a:r>
          </a:p>
          <a:p>
            <a:pPr lvl="1"/>
            <a:r>
              <a:rPr lang="en-GB" dirty="0"/>
              <a:t>Decrease inductor </a:t>
            </a:r>
            <a:r>
              <a:rPr lang="en-GB" dirty="0" err="1"/>
              <a:t>L</a:t>
            </a:r>
            <a:r>
              <a:rPr lang="en-GB" baseline="-25000" dirty="0" err="1"/>
              <a:t>f</a:t>
            </a:r>
            <a:r>
              <a:rPr lang="en-GB" dirty="0"/>
              <a:t> size</a:t>
            </a:r>
          </a:p>
          <a:p>
            <a:pPr lvl="1"/>
            <a:r>
              <a:rPr lang="en-GB" dirty="0"/>
              <a:t>Up to 50% reduction in ripple magnitude of high frequency harmonics</a:t>
            </a:r>
          </a:p>
          <a:p>
            <a:pPr lvl="1"/>
            <a:r>
              <a:rPr lang="en-GB" dirty="0"/>
              <a:t>Decoupling measurement node from grid impedance</a:t>
            </a:r>
          </a:p>
          <a:p>
            <a:pPr lvl="1"/>
            <a:r>
              <a:rPr lang="en-GB" dirty="0"/>
              <a:t>Resonance frequency considerations: 1</a:t>
            </a:r>
            <a:r>
              <a:rPr lang="en-GB" baseline="30000" dirty="0"/>
              <a:t>st</a:t>
            </a:r>
            <a:r>
              <a:rPr lang="en-GB" dirty="0"/>
              <a:t> vs 2</a:t>
            </a:r>
            <a:r>
              <a:rPr lang="en-GB" baseline="30000" dirty="0"/>
              <a:t>nd</a:t>
            </a:r>
            <a:r>
              <a:rPr lang="en-GB" dirty="0"/>
              <a:t> vs 3</a:t>
            </a:r>
            <a:r>
              <a:rPr lang="en-GB" baseline="30000" dirty="0"/>
              <a:t>rd</a:t>
            </a:r>
            <a:r>
              <a:rPr lang="en-GB" dirty="0"/>
              <a:t> order filter</a:t>
            </a:r>
          </a:p>
          <a:p>
            <a:r>
              <a:rPr lang="en-GB" dirty="0"/>
              <a:t>Common Mode Choke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671F0-89FB-62A6-D123-9A9DA26BE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Hardware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F5D3E-B72E-1D49-845A-65F43EA721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3/5</a:t>
            </a: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3D01DB75-C04E-613E-6F84-A0A27F738EE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8207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41F0-45CB-7775-FF7B-539807C4E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Converter side inductor </a:t>
            </a:r>
            <a:r>
              <a:rPr lang="en-GB" dirty="0" err="1"/>
              <a:t>L</a:t>
            </a:r>
            <a:r>
              <a:rPr lang="en-GB" baseline="-25000" dirty="0" err="1"/>
              <a:t>f</a:t>
            </a:r>
            <a:r>
              <a:rPr lang="en-GB" dirty="0"/>
              <a:t> – ripple current magnitude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Capacitor C</a:t>
            </a:r>
            <a:r>
              <a:rPr lang="en-GB" baseline="-25000" dirty="0"/>
              <a:t>f</a:t>
            </a:r>
            <a:r>
              <a:rPr lang="en-GB" dirty="0"/>
              <a:t> – absorb high frequency switching frequency current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Grid-side inductor </a:t>
            </a:r>
            <a:r>
              <a:rPr lang="en-GB" dirty="0" err="1"/>
              <a:t>L</a:t>
            </a:r>
            <a:r>
              <a:rPr lang="en-GB" baseline="-25000" dirty="0" err="1"/>
              <a:t>g</a:t>
            </a:r>
            <a:r>
              <a:rPr lang="en-GB" dirty="0"/>
              <a:t> – output current attenuation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Resonance Frequency Verification</a:t>
            </a:r>
          </a:p>
          <a:p>
            <a:pPr>
              <a:lnSpc>
                <a:spcPct val="150000"/>
              </a:lnSpc>
            </a:pPr>
            <a:r>
              <a:rPr lang="en-GB" dirty="0"/>
              <a:t>Damping Resistor </a:t>
            </a:r>
            <a:r>
              <a:rPr lang="en-GB" dirty="0" err="1"/>
              <a:t>R</a:t>
            </a:r>
            <a:r>
              <a:rPr lang="en-GB" baseline="-25000" dirty="0" err="1"/>
              <a:t>damp</a:t>
            </a:r>
            <a:r>
              <a:rPr lang="en-GB" dirty="0"/>
              <a:t> – suppress resonance peak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E65DC-D072-82F2-7650-31C6B558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12" y="4262065"/>
            <a:ext cx="4122392" cy="56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A72F1-D3DB-A01C-37B1-8D817D93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LCL Filter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A6E55-A4D1-4277-0D03-FFF04BBE7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Inverter Hardware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2FA50-6C2D-B32C-6AFC-4C9B52C79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4/5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CC51D-11F9-FACA-4CEF-2E70B7F65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85" y="2377628"/>
            <a:ext cx="3030630" cy="597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44F7A-2F53-6DAD-F3A4-EE3D4820E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501" y="3298847"/>
            <a:ext cx="2566998" cy="597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4AA966-8303-FD5A-00B0-E0E4695D4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373" y="4241164"/>
            <a:ext cx="1292782" cy="5971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76A191-5C9A-6298-91C4-3F095043C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269" y="4845012"/>
            <a:ext cx="2254105" cy="365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1CA126-99C0-4315-DC9F-F6CC80CA4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997" y="5639621"/>
            <a:ext cx="2054000" cy="628405"/>
          </a:xfrm>
          <a:prstGeom prst="rect">
            <a:avLst/>
          </a:prstGeom>
        </p:spPr>
      </p:pic>
      <p:pic>
        <p:nvPicPr>
          <p:cNvPr id="6" name="Graphic 7">
            <a:extLst>
              <a:ext uri="{FF2B5EF4-FFF2-40B4-BE49-F238E27FC236}">
                <a16:creationId xmlns:a16="http://schemas.microsoft.com/office/drawing/2014/main" id="{972D3D0B-A24F-EAD1-BB59-015E15F5406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28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9927-9737-9351-6AEE-FC28147C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CMC (Common Mode Choke)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6200-9E9E-1094-D278-F40C53B2C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Common Mode Voltage</a:t>
            </a:r>
          </a:p>
          <a:p>
            <a:pPr marL="0" indent="0">
              <a:buNone/>
            </a:pPr>
            <a:endParaRPr lang="en-GB" dirty="0"/>
          </a:p>
          <a:p>
            <a:r>
              <a:rPr lang="el-GR" dirty="0">
                <a:latin typeface="+mj-lt"/>
              </a:rPr>
              <a:t>Δ</a:t>
            </a:r>
            <a:r>
              <a:rPr lang="en-GB" dirty="0">
                <a:latin typeface="+mj-lt"/>
              </a:rPr>
              <a:t>V</a:t>
            </a:r>
            <a:r>
              <a:rPr lang="en-GB" baseline="-25000" dirty="0">
                <a:latin typeface="+mj-lt"/>
              </a:rPr>
              <a:t>CM</a:t>
            </a:r>
            <a:r>
              <a:rPr lang="en-GB" dirty="0">
                <a:latin typeface="+mj-lt"/>
              </a:rPr>
              <a:t> difference between SPWM (sinusoidal PWM) and SVPWM (space-vector PWM) implementation</a:t>
            </a:r>
          </a:p>
          <a:p>
            <a:r>
              <a:rPr lang="en-GB" dirty="0">
                <a:latin typeface="+mj-lt"/>
              </a:rPr>
              <a:t>Rapid changes in </a:t>
            </a:r>
            <a:r>
              <a:rPr lang="el-GR" dirty="0">
                <a:latin typeface="+mj-lt"/>
              </a:rPr>
              <a:t>Δ</a:t>
            </a:r>
            <a:r>
              <a:rPr lang="en-GB" dirty="0">
                <a:latin typeface="+mj-lt"/>
              </a:rPr>
              <a:t>V</a:t>
            </a:r>
            <a:r>
              <a:rPr lang="en-GB" baseline="-25000" dirty="0">
                <a:latin typeface="+mj-lt"/>
              </a:rPr>
              <a:t>CM</a:t>
            </a:r>
            <a:r>
              <a:rPr lang="en-GB" dirty="0">
                <a:latin typeface="+mj-lt"/>
              </a:rPr>
              <a:t> leading to high pulsed common mode currents</a:t>
            </a:r>
          </a:p>
          <a:p>
            <a:r>
              <a:rPr lang="en-GB" dirty="0">
                <a:latin typeface="+mj-lt"/>
              </a:rPr>
              <a:t>Attenuation with CMC</a:t>
            </a:r>
          </a:p>
          <a:p>
            <a:pPr lvl="1"/>
            <a:r>
              <a:rPr lang="en-US" dirty="0"/>
              <a:t>Flux created by the common-mode currents accumulate</a:t>
            </a:r>
          </a:p>
          <a:p>
            <a:pPr lvl="1"/>
            <a:r>
              <a:rPr lang="en-US" dirty="0"/>
              <a:t>Produces an impedance that opposes the common-mode currents</a:t>
            </a:r>
          </a:p>
          <a:p>
            <a:pPr lvl="1"/>
            <a:r>
              <a:rPr lang="en-US" dirty="0"/>
              <a:t>Noise returns to source via stray capacitances</a:t>
            </a:r>
          </a:p>
          <a:p>
            <a:r>
              <a:rPr lang="en-US" dirty="0"/>
              <a:t>Concerns: amount of attenuation, frequency of noise, losses, saturation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2B614-79F9-880E-BE9B-9BF27AC3A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Hardware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AD97D-D6C2-26BE-37DB-667C38313D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5/5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4F6DC-391C-D45F-24C7-E5B3857A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54" y="1927895"/>
            <a:ext cx="2422943" cy="634943"/>
          </a:xfrm>
          <a:prstGeom prst="rect">
            <a:avLst/>
          </a:prstGeom>
        </p:spPr>
      </p:pic>
      <p:pic>
        <p:nvPicPr>
          <p:cNvPr id="6" name="Graphic 7">
            <a:extLst>
              <a:ext uri="{FF2B5EF4-FFF2-40B4-BE49-F238E27FC236}">
                <a16:creationId xmlns:a16="http://schemas.microsoft.com/office/drawing/2014/main" id="{3FD31A8C-3EB1-FFFC-52DE-07AF940DD11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192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796D-DD62-1FF1-5331-5FC597FB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De-tour: PI 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0E5E-82CF-2B49-CD17-BBBC000E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Loop Shaping Method</a:t>
            </a:r>
          </a:p>
          <a:p>
            <a:pPr>
              <a:buAutoNum type="arabicPeriod"/>
            </a:pPr>
            <a:r>
              <a:rPr lang="en-GB" dirty="0"/>
              <a:t>Unity gain at crossover frequency</a:t>
            </a:r>
          </a:p>
          <a:p>
            <a:pPr>
              <a:buAutoNum type="arabicPeriod"/>
            </a:pPr>
            <a:r>
              <a:rPr lang="en-GB" dirty="0"/>
              <a:t>Separation between cutoff and crossover frequency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1C7CC-5258-53E0-7746-5FD78AB10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Control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BA332-2141-26D1-2977-C14A3231B5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2/7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9EBAA-0491-2546-052C-08E9B6B79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9" r="3152"/>
          <a:stretch/>
        </p:blipFill>
        <p:spPr>
          <a:xfrm>
            <a:off x="5325998" y="3781349"/>
            <a:ext cx="2785422" cy="671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AA259-67C7-A623-AAA9-8EC426D3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68" y="4442173"/>
            <a:ext cx="2313962" cy="719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21F852-9052-A964-3D1F-B35DE153F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615" y="2339199"/>
            <a:ext cx="1559694" cy="301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96F812-6330-75CE-C62F-94815CF9A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935" y="2598388"/>
            <a:ext cx="1129058" cy="301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B958F-2BF5-E7F6-FE07-5EBFEC938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466" y="3000021"/>
            <a:ext cx="3697706" cy="33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35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D240-0B95-4108-BFAC-51B3BF636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7274-0373-89D2-C9D2-4E3347662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DC Bus Voltage V</a:t>
            </a:r>
            <a:r>
              <a:rPr lang="en-GB" baseline="-25000" dirty="0"/>
              <a:t>DC</a:t>
            </a:r>
            <a:r>
              <a:rPr lang="en-GB" dirty="0"/>
              <a:t> 48V: Insulation cabinet not required</a:t>
            </a:r>
          </a:p>
          <a:p>
            <a:r>
              <a:rPr lang="en-GB" dirty="0"/>
              <a:t>Nominal AC Voltage 30V: RMS</a:t>
            </a:r>
          </a:p>
          <a:p>
            <a:r>
              <a:rPr lang="en-GB" dirty="0"/>
              <a:t>Nominal AC frequency 50Hz: Mains frequency</a:t>
            </a:r>
          </a:p>
          <a:p>
            <a:r>
              <a:rPr lang="en-GB" dirty="0"/>
              <a:t>Nominal Phase Current 1.5A: Below 100W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Switching frequency </a:t>
            </a:r>
            <a:r>
              <a:rPr lang="en-GB" dirty="0" err="1"/>
              <a:t>f</a:t>
            </a:r>
            <a:r>
              <a:rPr lang="en-GB" baseline="-25000" dirty="0" err="1"/>
              <a:t>sw</a:t>
            </a:r>
            <a:r>
              <a:rPr lang="en-GB" dirty="0"/>
              <a:t> 10kHz: To match IGBT AC-DC Converters</a:t>
            </a:r>
          </a:p>
          <a:p>
            <a:r>
              <a:rPr lang="en-GB" dirty="0"/>
              <a:t>Components</a:t>
            </a:r>
          </a:p>
          <a:p>
            <a:pPr lvl="1"/>
            <a:r>
              <a:rPr lang="en-GB" dirty="0" err="1"/>
              <a:t>L</a:t>
            </a:r>
            <a:r>
              <a:rPr lang="en-GB" baseline="-25000" dirty="0" err="1"/>
              <a:t>f</a:t>
            </a:r>
            <a:r>
              <a:rPr lang="en-GB" dirty="0"/>
              <a:t> = 4 </a:t>
            </a:r>
            <a:r>
              <a:rPr lang="en-GB" dirty="0" err="1"/>
              <a:t>mH</a:t>
            </a:r>
            <a:endParaRPr lang="en-GB" dirty="0"/>
          </a:p>
          <a:p>
            <a:pPr lvl="1"/>
            <a:r>
              <a:rPr lang="en-GB" dirty="0"/>
              <a:t>C</a:t>
            </a:r>
            <a:r>
              <a:rPr lang="en-GB" baseline="-25000" dirty="0"/>
              <a:t>f</a:t>
            </a:r>
            <a:r>
              <a:rPr lang="en-GB" dirty="0"/>
              <a:t> = 8.8</a:t>
            </a:r>
            <a:r>
              <a:rPr lang="el-GR" dirty="0"/>
              <a:t> μ</a:t>
            </a:r>
            <a:r>
              <a:rPr lang="en-GB" dirty="0"/>
              <a:t>F</a:t>
            </a:r>
          </a:p>
          <a:p>
            <a:pPr lvl="1"/>
            <a:r>
              <a:rPr lang="en-GB" dirty="0" err="1"/>
              <a:t>L</a:t>
            </a:r>
            <a:r>
              <a:rPr lang="en-GB" baseline="-25000" dirty="0" err="1"/>
              <a:t>g</a:t>
            </a:r>
            <a:r>
              <a:rPr lang="en-GB" dirty="0"/>
              <a:t> = 350 </a:t>
            </a:r>
            <a:r>
              <a:rPr lang="el-GR" dirty="0"/>
              <a:t>μ</a:t>
            </a:r>
            <a:r>
              <a:rPr lang="en-GB" dirty="0"/>
              <a:t>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3C5CC-5C28-8521-1D3F-05EE86DC7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5285A-9CF0-9C03-37BB-156F626369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2/7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385D8-7205-29E6-E598-AC7AD1E6C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93" y="3304625"/>
            <a:ext cx="3466214" cy="68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80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05A6-DB76-95B5-10C2-BE913B55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38C2C-4FCE-9021-887C-CDE957B6F7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7EC95-BCBD-1ABC-1E32-F6FEFCFBA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3/7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F03447-7C9E-0DCA-8201-F362B9E6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58" y="4641935"/>
            <a:ext cx="2871511" cy="16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electronics, cable, electrical wiring, electronic engineering&#10;&#10;Description automatically generated">
            <a:extLst>
              <a:ext uri="{FF2B5EF4-FFF2-40B4-BE49-F238E27FC236}">
                <a16:creationId xmlns:a16="http://schemas.microsoft.com/office/drawing/2014/main" id="{E5870C6B-0F4E-1C3F-360C-A8661E726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3" y="1957569"/>
            <a:ext cx="3260880" cy="1862703"/>
          </a:xfrm>
          <a:prstGeom prst="rect">
            <a:avLst/>
          </a:prstGeom>
        </p:spPr>
      </p:pic>
      <p:pic>
        <p:nvPicPr>
          <p:cNvPr id="9" name="Picture 8" descr="A close-up of a copper coil&#10;&#10;Description automatically generated with low confidence">
            <a:extLst>
              <a:ext uri="{FF2B5EF4-FFF2-40B4-BE49-F238E27FC236}">
                <a16:creationId xmlns:a16="http://schemas.microsoft.com/office/drawing/2014/main" id="{B12D0C21-6F0D-64ED-9F8B-C4D76C464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23" y="1787236"/>
            <a:ext cx="2527231" cy="22567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4F83B7-D2DC-008C-CB69-52D97C4E8B47}"/>
              </a:ext>
            </a:extLst>
          </p:cNvPr>
          <p:cNvSpPr txBox="1"/>
          <p:nvPr/>
        </p:nvSpPr>
        <p:spPr>
          <a:xfrm>
            <a:off x="5454406" y="4311956"/>
            <a:ext cx="369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3-Phase Inverter Module (“EVM”)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8F11A-715F-E9F6-10E8-600BC695B31B}"/>
              </a:ext>
            </a:extLst>
          </p:cNvPr>
          <p:cNvSpPr txBox="1"/>
          <p:nvPr/>
        </p:nvSpPr>
        <p:spPr>
          <a:xfrm>
            <a:off x="615506" y="1794324"/>
            <a:ext cx="209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 Resistor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B9447E-B4E7-60D3-A961-C86C4F52B5D8}"/>
              </a:ext>
            </a:extLst>
          </p:cNvPr>
          <p:cNvSpPr txBox="1"/>
          <p:nvPr/>
        </p:nvSpPr>
        <p:spPr>
          <a:xfrm>
            <a:off x="6470301" y="1408454"/>
            <a:ext cx="166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Inverter Filter</a:t>
            </a:r>
          </a:p>
        </p:txBody>
      </p:sp>
      <p:pic>
        <p:nvPicPr>
          <p:cNvPr id="14" name="Picture 13" descr="A picture containing electronics, electronic component, circuit component, electronic engineering&#10;&#10;Description automatically generated">
            <a:extLst>
              <a:ext uri="{FF2B5EF4-FFF2-40B4-BE49-F238E27FC236}">
                <a16:creationId xmlns:a16="http://schemas.microsoft.com/office/drawing/2014/main" id="{45A920F3-F4BC-5744-36E0-07FF3B381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4043941"/>
            <a:ext cx="3143391" cy="2343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8B3C33-5E59-AE87-690C-80F8B754F89F}"/>
              </a:ext>
            </a:extLst>
          </p:cNvPr>
          <p:cNvSpPr txBox="1"/>
          <p:nvPr/>
        </p:nvSpPr>
        <p:spPr>
          <a:xfrm>
            <a:off x="0" y="3820272"/>
            <a:ext cx="369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Controller (“Simplus”)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7D391-B3DC-90C8-3FDE-6B52CF8E8B59}"/>
              </a:ext>
            </a:extLst>
          </p:cNvPr>
          <p:cNvSpPr txBox="1"/>
          <p:nvPr/>
        </p:nvSpPr>
        <p:spPr>
          <a:xfrm>
            <a:off x="3035284" y="3797134"/>
            <a:ext cx="1812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16 channels: EPWM, ADC (voltage, current signals)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RTT (real time target) modification on MATLAB during runtime</a:t>
            </a:r>
          </a:p>
        </p:txBody>
      </p:sp>
    </p:spTree>
    <p:extLst>
      <p:ext uri="{BB962C8B-B14F-4D97-AF65-F5344CB8AC3E}">
        <p14:creationId xmlns:p14="http://schemas.microsoft.com/office/powerpoint/2010/main" val="1855276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ACEC-0255-C7A3-32C6-A1DACF02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Auxiliary Circuits: </a:t>
            </a:r>
            <a:r>
              <a:rPr lang="en-GB" dirty="0" err="1"/>
              <a:t>V</a:t>
            </a:r>
            <a:r>
              <a:rPr lang="en-GB" baseline="-25000" dirty="0" err="1"/>
              <a:t>c</a:t>
            </a:r>
            <a:r>
              <a:rPr lang="en-GB" dirty="0"/>
              <a:t> Hall Voltage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37003-1F04-9277-726E-9F640C087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0002"/>
            <a:ext cx="8229600" cy="2081637"/>
          </a:xfrm>
        </p:spPr>
        <p:txBody>
          <a:bodyPr/>
          <a:lstStyle/>
          <a:p>
            <a:r>
              <a:rPr lang="en-GB" dirty="0"/>
              <a:t>Hall Effect Voltage Transducer LV 25-P Resistance Parameters</a:t>
            </a:r>
          </a:p>
          <a:p>
            <a:pPr lvl="1"/>
            <a:r>
              <a:rPr lang="en-GB" dirty="0"/>
              <a:t>Limit primary coil current (depends on maximum primary voltage)</a:t>
            </a:r>
          </a:p>
          <a:p>
            <a:pPr lvl="1"/>
            <a:r>
              <a:rPr lang="en-GB" dirty="0"/>
              <a:t>Scale secondary voltage with resistor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B0F06-5A78-225F-44CB-214DFEF18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687C8-EAF9-53DB-83C3-6C09ED652E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4/7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461A2-9682-BDA4-BD0F-82497296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79" y="3583138"/>
            <a:ext cx="6447445" cy="15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4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ACEC-0255-C7A3-32C6-A1DACF02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Auxiliary Circuits: Amplify EVM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37003-1F04-9277-726E-9F640C087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Amplify 0-3.3V signals to ±15V to take full advantage of ± 2048 (digital)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B0F06-5A78-225F-44CB-214DFEF18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40FD5B-F869-2AB0-2FB1-34C48D3136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5/7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5516F-4361-0993-5959-1D78230B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46" y="2909971"/>
            <a:ext cx="7270911" cy="3156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A213A-D0E2-805B-454F-D09F56BF5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055" y="2498371"/>
            <a:ext cx="1991936" cy="5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F9DC-8C48-AF70-B346-B300359C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Inverter Hardware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54554-E32A-7AA1-FDEF-7E4B1AACB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3 Phase DC-AC half bridge</a:t>
            </a:r>
          </a:p>
          <a:p>
            <a:pPr>
              <a:buFont typeface="+mj-lt"/>
              <a:buAutoNum type="arabicPeriod"/>
            </a:pPr>
            <a:r>
              <a:rPr lang="en-GB" dirty="0"/>
              <a:t>LCL Filter</a:t>
            </a:r>
          </a:p>
          <a:p>
            <a:pPr>
              <a:buFont typeface="+mj-lt"/>
              <a:buAutoNum type="arabicPeriod"/>
            </a:pPr>
            <a:r>
              <a:rPr lang="en-GB" dirty="0"/>
              <a:t>CMC (Common Mode Choke)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27EE6-EBBB-E306-8F1D-4F014F90FF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Hardware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76843-6DE7-9223-0A95-7DED45F474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1/1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0F928-47F2-F63B-1CEF-A7C78F7A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59" y="3095627"/>
            <a:ext cx="5582482" cy="282319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FF742F9-336E-9E79-3D19-8F8277A9721D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20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612A-BCF6-3011-9D3A-9402B0D8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Circuit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8317A-3CDC-EE34-E8A0-066835D285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Implementation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6710B-7F67-9589-C731-208488F4FF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6/7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FE973-F071-F142-9854-33D3E34F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50" y="1864692"/>
            <a:ext cx="7193551" cy="43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0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1995-BAA7-F82C-8223-0F85FDD59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Circuit: Overview for Signals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B2D34-B8C9-A761-1677-F89880824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3FC91-58BE-AC9D-3AB8-D0A5826082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7/7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45595-4F7A-F5F9-1420-46331DEB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27" y="2103970"/>
            <a:ext cx="2564298" cy="3674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C9E28-1243-F79A-A5DE-D0421BBA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7" y="1978990"/>
            <a:ext cx="3526924" cy="39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7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A9AA-B4F3-AE8D-7448-B6F28069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Reference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A4E3-FBE5-7F94-32E2-3AB335959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b="1" dirty="0"/>
              <a:t>a</a:t>
            </a:r>
            <a:r>
              <a:rPr lang="en-US" b="1" dirty="0"/>
              <a:t>bc</a:t>
            </a:r>
            <a:r>
              <a:rPr lang="en-GB" b="1" dirty="0"/>
              <a:t> (stationary)</a:t>
            </a:r>
            <a:r>
              <a:rPr lang="en-US" dirty="0"/>
              <a:t>: 3 </a:t>
            </a:r>
            <a:r>
              <a:rPr lang="en-GB" dirty="0"/>
              <a:t>balanced </a:t>
            </a:r>
            <a:r>
              <a:rPr lang="en-US" dirty="0"/>
              <a:t>quantities in a stationary co-planar</a:t>
            </a:r>
            <a:r>
              <a:rPr lang="en-GB" dirty="0"/>
              <a:t> </a:t>
            </a:r>
            <a:r>
              <a:rPr lang="en-US" dirty="0"/>
              <a:t>frame 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l-GR" b="1" dirty="0"/>
              <a:t>αβ</a:t>
            </a:r>
            <a:r>
              <a:rPr lang="en-GB" b="1" dirty="0"/>
              <a:t> (natural)</a:t>
            </a:r>
            <a:r>
              <a:rPr lang="el-GR" dirty="0"/>
              <a:t>:</a:t>
            </a:r>
            <a:r>
              <a:rPr lang="en-GB" dirty="0"/>
              <a:t> 2</a:t>
            </a:r>
            <a:r>
              <a:rPr lang="en-US" dirty="0"/>
              <a:t> orthogonal quantities in a stationary orthogonal frame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d</a:t>
            </a:r>
            <a:r>
              <a:rPr lang="en-US" b="1" dirty="0"/>
              <a:t>q</a:t>
            </a:r>
            <a:r>
              <a:rPr lang="en-GB" b="1" dirty="0"/>
              <a:t> (synchronous)</a:t>
            </a:r>
            <a:r>
              <a:rPr lang="en-US" dirty="0"/>
              <a:t>: </a:t>
            </a:r>
            <a:r>
              <a:rPr lang="en-GB" dirty="0"/>
              <a:t>2</a:t>
            </a:r>
            <a:r>
              <a:rPr lang="en-US" dirty="0"/>
              <a:t> DC orthogonal quantities in a rotating orthogonal 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3AD3-26D3-CAC0-59A6-41E675C2C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Dynamics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7038D-0F22-E60A-4D3E-462B0A7472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1/2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5E7431-2CED-068F-D85C-5ED8D45F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89" y="3312628"/>
            <a:ext cx="6116025" cy="267805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20625B-C938-29EB-E638-3FF599AF09BA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2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29D2-0DA2-CA1D-345B-BCCE9B1B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GB" dirty="0"/>
              <a:t>Inverter Plant Equations: LC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6A35A-8D18-CB3F-4D8C-79C2DA365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2"/>
            <a:ext cx="2346162" cy="312291"/>
          </a:xfrm>
        </p:spPr>
        <p:txBody>
          <a:bodyPr>
            <a:normAutofit/>
          </a:bodyPr>
          <a:lstStyle/>
          <a:p>
            <a:r>
              <a:rPr lang="en-GB" dirty="0"/>
              <a:t>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BB3E6-ACDB-3D7F-6D6A-1E0136FC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011" y="2609866"/>
            <a:ext cx="4721254" cy="2384233"/>
          </a:xfrm>
          <a:prstGeom prst="rect">
            <a:avLst/>
          </a:prstGeom>
          <a:noFill/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631E5C2-21CC-5000-D382-E2EF96C0E3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8" y="791393"/>
            <a:ext cx="1591545" cy="257175"/>
          </a:xfrm>
        </p:spPr>
        <p:txBody>
          <a:bodyPr/>
          <a:lstStyle/>
          <a:p>
            <a:r>
              <a:rPr lang="en-US" dirty="0"/>
              <a:t>2/2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A5B0D-3A90-EAD0-EC05-DE16A12AE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26" y="2079223"/>
            <a:ext cx="2912769" cy="53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68CBFD-3BE2-28E2-EA9D-F0956D080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54" y="4266914"/>
            <a:ext cx="2074120" cy="599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4FB7BA-BE07-CEDB-2A24-967B0CB19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39" y="4866431"/>
            <a:ext cx="2679405" cy="11401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55796D-A94E-70AB-1EFF-5D286022F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609866"/>
            <a:ext cx="3321726" cy="5075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B15699-CFCD-549C-DFD8-33F80F270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35" y="3216807"/>
            <a:ext cx="3317358" cy="45182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77056-AFEC-2C0C-AB55-87428DC4E434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6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BC7B-E04B-6BA9-2E2F-E9DD61F9B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Inverter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D6AD-6968-6DB5-2932-491CEF43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GFL PLL, PI Controller</a:t>
            </a:r>
          </a:p>
          <a:p>
            <a:pPr>
              <a:buFont typeface="+mj-lt"/>
              <a:buAutoNum type="arabicPeriod"/>
            </a:pPr>
            <a:r>
              <a:rPr lang="en-GB" dirty="0"/>
              <a:t>GFL Current Controller (and GFM inner-loop current controller)</a:t>
            </a:r>
          </a:p>
          <a:p>
            <a:pPr>
              <a:buFont typeface="+mj-lt"/>
              <a:buAutoNum type="arabicPeriod"/>
            </a:pPr>
            <a:r>
              <a:rPr lang="en-GB" dirty="0"/>
              <a:t>GFL Power to Current Reference Conversion</a:t>
            </a:r>
          </a:p>
          <a:p>
            <a:pPr>
              <a:buFont typeface="+mj-lt"/>
              <a:buAutoNum type="arabicPeriod"/>
            </a:pPr>
            <a:r>
              <a:rPr lang="en-GB" dirty="0"/>
              <a:t>GFL Overview</a:t>
            </a:r>
          </a:p>
          <a:p>
            <a:pPr>
              <a:buFont typeface="+mj-lt"/>
              <a:buAutoNum type="arabicPeriod"/>
            </a:pPr>
            <a:r>
              <a:rPr lang="en-GB" dirty="0"/>
              <a:t>GFM Voltage Controller</a:t>
            </a:r>
          </a:p>
          <a:p>
            <a:pPr>
              <a:buFont typeface="+mj-lt"/>
              <a:buAutoNum type="arabicPeriod"/>
            </a:pPr>
            <a:r>
              <a:rPr lang="en-GB" dirty="0"/>
              <a:t>GFM Overview</a:t>
            </a:r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D5B25-2D0D-EC1C-978D-13B57E079A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2AF413-406E-E28F-37DC-0A75CFAF0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0/5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85E68-7A7A-AD92-8699-27A2973CA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" b="3342"/>
          <a:stretch/>
        </p:blipFill>
        <p:spPr>
          <a:xfrm>
            <a:off x="3914225" y="3046345"/>
            <a:ext cx="4852826" cy="3125427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D24E6E8-851C-AA74-1AED-A4E3DECF6F82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6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65AC-4F12-4E09-7FCD-17F9CB29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GFL Power to Current Reference Conversion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A4A53-AC32-50DE-228B-B779CC11C0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Control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79487-594D-77ED-8562-D2F22FC188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1/5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3455F-A3AC-FED9-24CF-29C18EC6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71" y="2174390"/>
            <a:ext cx="4313058" cy="847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91A887-DE76-02A9-65F0-53ECCAF9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99" y="3429000"/>
            <a:ext cx="5583802" cy="23967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27E31F9-5A99-416D-982B-90E42B0904D0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8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7C24-2996-4442-CAC0-681E5A02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GFL PLL (Phase-Locked Loop)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83B4-6830-4DE6-ACE1-60ECB2B4E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Synchronises </a:t>
            </a:r>
            <a:r>
              <a:rPr lang="en-GB" dirty="0" err="1"/>
              <a:t>dq</a:t>
            </a:r>
            <a:r>
              <a:rPr lang="en-GB" dirty="0"/>
              <a:t>-frame rotation with grid: angular velocity </a:t>
            </a:r>
            <a:r>
              <a:rPr lang="el-GR" dirty="0"/>
              <a:t>ω</a:t>
            </a:r>
            <a:r>
              <a:rPr lang="en-GB" dirty="0"/>
              <a:t> and phase </a:t>
            </a:r>
            <a:r>
              <a:rPr lang="el-GR" dirty="0"/>
              <a:t>ρ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AutoNum type="arabicPeriod"/>
            </a:pPr>
            <a:r>
              <a:rPr lang="en-GB" dirty="0"/>
              <a:t>Correct q-component of </a:t>
            </a:r>
            <a:r>
              <a:rPr lang="en-GB" dirty="0" err="1"/>
              <a:t>V</a:t>
            </a:r>
            <a:r>
              <a:rPr lang="en-GB" baseline="-25000" dirty="0" err="1"/>
              <a:t>c</a:t>
            </a:r>
            <a:r>
              <a:rPr lang="en-GB" dirty="0"/>
              <a:t> with PI Controller</a:t>
            </a:r>
          </a:p>
          <a:p>
            <a:pPr>
              <a:buAutoNum type="arabicPeriod"/>
            </a:pPr>
            <a:r>
              <a:rPr lang="en-GB" dirty="0"/>
              <a:t>LPF for attenuation</a:t>
            </a:r>
          </a:p>
          <a:p>
            <a:pPr>
              <a:buAutoNum type="arabicPeriod"/>
            </a:pPr>
            <a:r>
              <a:rPr lang="en-GB" dirty="0"/>
              <a:t>VCO (voltage-controlled oscillator/ integrator) centred at 50Hz</a:t>
            </a:r>
          </a:p>
          <a:p>
            <a:pPr>
              <a:buAutoNum type="arabicPeriod"/>
            </a:pPr>
            <a:r>
              <a:rPr lang="en-GB" dirty="0"/>
              <a:t>Phase generated feeds to </a:t>
            </a:r>
            <a:r>
              <a:rPr lang="en-GB" dirty="0" err="1"/>
              <a:t>abc-dq</a:t>
            </a:r>
            <a:r>
              <a:rPr lang="en-GB" dirty="0"/>
              <a:t> </a:t>
            </a:r>
            <a:r>
              <a:rPr lang="en-GB" dirty="0" err="1"/>
              <a:t>dq-abc</a:t>
            </a:r>
            <a:r>
              <a:rPr lang="en-GB" dirty="0"/>
              <a:t> blocks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5972D-DFC0-BBE9-AADF-8708BC9CC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Control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8CD27-4002-B96A-95E2-3D294F080D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2/5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90551-EB03-9979-9285-3414C7A6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798" y="2330450"/>
            <a:ext cx="2674873" cy="831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2A013-7E26-6EA5-17BE-04A6F1E1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308" y="4559841"/>
            <a:ext cx="5325384" cy="1744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925A4-2E1E-C1B6-53D3-577DAF720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151" y="4243260"/>
            <a:ext cx="1579150" cy="368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CA07DA-E37C-34F5-B80A-2A71B6BEA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474" y="4078210"/>
            <a:ext cx="3087567" cy="69814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F1E9B0-07F4-96F6-8411-7A2389C9FEF2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4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65AC-4F12-4E09-7FCD-17F9CB29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0000"/>
            <a:ext cx="8229600" cy="507556"/>
          </a:xfrm>
        </p:spPr>
        <p:txBody>
          <a:bodyPr/>
          <a:lstStyle/>
          <a:p>
            <a:r>
              <a:rPr lang="en-GB" dirty="0"/>
              <a:t>GFL Current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3D58-CDAE-7279-2DC2-687E0A7D2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GB" dirty="0"/>
              <a:t>Convert to </a:t>
            </a:r>
            <a:r>
              <a:rPr lang="en-GB" dirty="0" err="1"/>
              <a:t>dq-frame</a:t>
            </a:r>
            <a:endParaRPr lang="en-GB" dirty="0"/>
          </a:p>
          <a:p>
            <a:pPr>
              <a:buAutoNum type="arabicPeriod"/>
            </a:pPr>
            <a:r>
              <a:rPr lang="en-GB" dirty="0"/>
              <a:t>PI-Controller and cross-decoupling</a:t>
            </a:r>
          </a:p>
          <a:p>
            <a:pPr>
              <a:buAutoNum type="arabicPeriod"/>
            </a:pPr>
            <a:r>
              <a:rPr lang="en-GB" dirty="0"/>
              <a:t>Convert to abc-frame and modulation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A4A53-AC32-50DE-228B-B779CC11C0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Control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79487-594D-77ED-8562-D2F22FC188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3/5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BEFB80-4665-7D95-7870-71A4EFE84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2" b="12790"/>
          <a:stretch/>
        </p:blipFill>
        <p:spPr>
          <a:xfrm>
            <a:off x="4691998" y="2111037"/>
            <a:ext cx="2682324" cy="579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EAB1F-2FFF-8009-003C-78DC58FB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95" y="3148906"/>
            <a:ext cx="5971610" cy="6531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95F05B-9455-5821-4FCA-266A85785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33" y="3833271"/>
            <a:ext cx="6362934" cy="23861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706725C-264A-A91E-37BA-158B58087DE4}"/>
              </a:ext>
            </a:extLst>
          </p:cNvPr>
          <p:cNvSpPr txBox="1">
            <a:spLocks/>
          </p:cNvSpPr>
          <p:nvPr/>
        </p:nvSpPr>
        <p:spPr>
          <a:xfrm>
            <a:off x="3776227" y="6584411"/>
            <a:ext cx="15915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94976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2268</Words>
  <Application>Microsoft Office PowerPoint</Application>
  <PresentationFormat>On-screen Show (4:3)</PresentationFormat>
  <Paragraphs>381</Paragraphs>
  <Slides>31</Slides>
  <Notes>22</Notes>
  <HiddenSlides>12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Imperial College London Theme</vt:lpstr>
      <vt:lpstr>Deployment of Rapid Control Prototyping Technique for 3-phase Inverters</vt:lpstr>
      <vt:lpstr>GFM (Forming) vs GFL (Following) Inverters</vt:lpstr>
      <vt:lpstr>Inverter Hardware</vt:lpstr>
      <vt:lpstr>Reference Frames</vt:lpstr>
      <vt:lpstr>Inverter Plant Equations: LC</vt:lpstr>
      <vt:lpstr>Inverter Control</vt:lpstr>
      <vt:lpstr>GFL Power to Current Reference Conversion</vt:lpstr>
      <vt:lpstr>GFL PLL (Phase-Locked Loop)</vt:lpstr>
      <vt:lpstr>GFL Current Control</vt:lpstr>
      <vt:lpstr>GFM Overview</vt:lpstr>
      <vt:lpstr>PowerPoint Presentation</vt:lpstr>
      <vt:lpstr>System Overview</vt:lpstr>
      <vt:lpstr>Tests Overview</vt:lpstr>
      <vt:lpstr>Open-Loop</vt:lpstr>
      <vt:lpstr>GFL: Power step Change</vt:lpstr>
      <vt:lpstr>GFM: Voltage step change</vt:lpstr>
      <vt:lpstr>Dual</vt:lpstr>
      <vt:lpstr>Conclusion</vt:lpstr>
      <vt:lpstr>Thank you!</vt:lpstr>
      <vt:lpstr>IBR Deployment on Present vs Future Grids</vt:lpstr>
      <vt:lpstr>3-Phase DC-AC Half Bridge</vt:lpstr>
      <vt:lpstr>Filter</vt:lpstr>
      <vt:lpstr>LCL Filter Parameters</vt:lpstr>
      <vt:lpstr>CMC (Common Mode Choke)</vt:lpstr>
      <vt:lpstr>De-tour: PI Controller</vt:lpstr>
      <vt:lpstr>Specifications</vt:lpstr>
      <vt:lpstr>Components</vt:lpstr>
      <vt:lpstr>Auxiliary Circuits: Vc Hall Voltage Measurement</vt:lpstr>
      <vt:lpstr>Auxiliary Circuits: Amplify EVM Measurements</vt:lpstr>
      <vt:lpstr>Circuit Layout</vt:lpstr>
      <vt:lpstr>Circuit: Overview for Signals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Chau, Yan</cp:lastModifiedBy>
  <cp:revision>27</cp:revision>
  <dcterms:created xsi:type="dcterms:W3CDTF">2017-02-16T14:49:58Z</dcterms:created>
  <dcterms:modified xsi:type="dcterms:W3CDTF">2023-06-27T22:43:12Z</dcterms:modified>
</cp:coreProperties>
</file>